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sldIdLst>
    <p:sldId id="344" r:id="rId2"/>
    <p:sldId id="309" r:id="rId3"/>
    <p:sldId id="263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344"/>
  </p:normalViewPr>
  <p:slideViewPr>
    <p:cSldViewPr snapToGrid="0" snapToObjects="1">
      <p:cViewPr varScale="1">
        <p:scale>
          <a:sx n="79" d="100"/>
          <a:sy n="79" d="100"/>
        </p:scale>
        <p:origin x="9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543" y="1844825"/>
            <a:ext cx="10744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8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10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Group work, Task 2:</a:t>
            </a:r>
          </a:p>
          <a:p>
            <a:r>
              <a:rPr lang="en-US" dirty="0"/>
              <a:t>Use charts or other self-made graphics, to help illustrate the</a:t>
            </a:r>
          </a:p>
          <a:p>
            <a:pPr lvl="1"/>
            <a:r>
              <a:rPr lang="en-US" dirty="0"/>
              <a:t>Synergies</a:t>
            </a:r>
          </a:p>
          <a:p>
            <a:pPr lvl="1"/>
            <a:r>
              <a:rPr lang="en-US" dirty="0"/>
              <a:t>Overlaps</a:t>
            </a:r>
          </a:p>
          <a:p>
            <a:pPr lvl="1"/>
            <a:r>
              <a:rPr lang="en-US" dirty="0"/>
              <a:t>Gaps</a:t>
            </a:r>
          </a:p>
          <a:p>
            <a:pPr lvl="1"/>
            <a:r>
              <a:rPr lang="en-US" dirty="0"/>
              <a:t>Potential for challenge</a:t>
            </a:r>
          </a:p>
          <a:p>
            <a:r>
              <a:rPr lang="en-US" dirty="0"/>
              <a:t>Between the selected Shelter Cluster </a:t>
            </a:r>
            <a:r>
              <a:rPr lang="en-US" dirty="0" err="1"/>
              <a:t>TWiGs</a:t>
            </a:r>
            <a:r>
              <a:rPr lang="en-US" dirty="0"/>
              <a:t>, the </a:t>
            </a:r>
            <a:r>
              <a:rPr lang="en-US" dirty="0" err="1"/>
              <a:t>TWiGs</a:t>
            </a:r>
            <a:r>
              <a:rPr lang="en-US" dirty="0"/>
              <a:t> from the other Clusters, and the </a:t>
            </a:r>
            <a:r>
              <a:rPr lang="en-US" dirty="0" err="1"/>
              <a:t>ToR</a:t>
            </a:r>
            <a:r>
              <a:rPr lang="en-US"/>
              <a:t> of the CWG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62311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200" dirty="0"/>
              <a:t>Scenario Work 4: Incorporating and managing CVA </a:t>
            </a:r>
            <a:r>
              <a:rPr lang="en-US" sz="3200" dirty="0" err="1"/>
              <a:t>TWiGs</a:t>
            </a:r>
            <a:r>
              <a:rPr lang="en-US" sz="3200" dirty="0"/>
              <a:t> within a Shelter Cluster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Learning Objectives </a:t>
            </a:r>
            <a:r>
              <a:rPr lang="mr-IN" dirty="0"/>
              <a:t>–</a:t>
            </a:r>
            <a:r>
              <a:rPr lang="en-US" dirty="0"/>
              <a:t> Participants will be able to:</a:t>
            </a:r>
          </a:p>
          <a:p>
            <a:pPr marL="0" indent="0">
              <a:buNone/>
            </a:pPr>
            <a:r>
              <a:rPr lang="en-US" dirty="0"/>
              <a:t>• State how to work with the SAG for coordinating between Shelter Cluster </a:t>
            </a:r>
            <a:r>
              <a:rPr lang="en-US" dirty="0" err="1"/>
              <a:t>TWiGs</a:t>
            </a:r>
            <a:r>
              <a:rPr lang="en-US" dirty="0"/>
              <a:t> concerned with CVA, and more traditional Shelter Cluster </a:t>
            </a:r>
            <a:r>
              <a:rPr lang="en-US" dirty="0" err="1"/>
              <a:t>TWiGs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State how to negotiate for shared objectives and complementary </a:t>
            </a:r>
            <a:r>
              <a:rPr lang="en-US" dirty="0" err="1"/>
              <a:t>ToRs</a:t>
            </a:r>
            <a:r>
              <a:rPr lang="en-US" dirty="0"/>
              <a:t> between the </a:t>
            </a:r>
            <a:r>
              <a:rPr lang="en-US" dirty="0" err="1"/>
              <a:t>TWiGs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State how to participate in and manage coordination between Shelter Cluster </a:t>
            </a:r>
            <a:r>
              <a:rPr lang="en-US" dirty="0" err="1"/>
              <a:t>TWiGs</a:t>
            </a:r>
            <a:r>
              <a:rPr lang="en-US" dirty="0"/>
              <a:t> and CWGs</a:t>
            </a:r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Topic 1 (</a:t>
            </a:r>
            <a:r>
              <a:rPr lang="en-US" i="1" dirty="0"/>
              <a:t>XX</a:t>
            </a:r>
            <a:r>
              <a:rPr lang="en-US" dirty="0"/>
              <a:t> minutes): Minutes of Shelter Cluster SAG and general meetings, detailing partner requests for specific </a:t>
            </a:r>
            <a:r>
              <a:rPr lang="en-US" dirty="0" err="1"/>
              <a:t>TWiGs</a:t>
            </a:r>
            <a:endParaRPr lang="en-US" dirty="0"/>
          </a:p>
          <a:p>
            <a:r>
              <a:rPr lang="en-US" dirty="0"/>
              <a:t>Topic 2 (</a:t>
            </a:r>
            <a:r>
              <a:rPr lang="en-US" i="1" dirty="0"/>
              <a:t>XX</a:t>
            </a:r>
            <a:r>
              <a:rPr lang="en-US" dirty="0"/>
              <a:t> minutes): Minutes of Inter-cluster meetings, reporting related TWIGs established by other Clusters, and an overview of their </a:t>
            </a:r>
            <a:r>
              <a:rPr lang="en-US" dirty="0" err="1"/>
              <a:t>ToRs</a:t>
            </a:r>
            <a:r>
              <a:rPr lang="en-US" dirty="0"/>
              <a:t> </a:t>
            </a:r>
          </a:p>
          <a:p>
            <a:r>
              <a:rPr lang="en-US" dirty="0"/>
              <a:t>Topic 3 (</a:t>
            </a:r>
            <a:r>
              <a:rPr lang="en-US" i="1" dirty="0"/>
              <a:t>XX</a:t>
            </a:r>
            <a:r>
              <a:rPr lang="en-US" dirty="0"/>
              <a:t> minutes): Draft </a:t>
            </a:r>
            <a:r>
              <a:rPr lang="en-US" dirty="0" err="1"/>
              <a:t>ToR</a:t>
            </a:r>
            <a:r>
              <a:rPr lang="en-US"/>
              <a:t> of the CWG established in the scenario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Group work, Tasks: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task</a:t>
            </a:r>
            <a:r>
              <a:rPr lang="de-DE" dirty="0"/>
              <a:t>,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together</a:t>
            </a:r>
            <a:r>
              <a:rPr lang="de-DE" dirty="0"/>
              <a:t> </a:t>
            </a:r>
            <a:r>
              <a:rPr lang="mr-IN" dirty="0"/>
              <a:t>–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flip</a:t>
            </a:r>
            <a:r>
              <a:rPr lang="de-DE" dirty="0"/>
              <a:t>-chart </a:t>
            </a:r>
            <a:r>
              <a:rPr lang="de-DE" dirty="0" err="1"/>
              <a:t>paper</a:t>
            </a:r>
            <a:r>
              <a:rPr lang="de-DE" dirty="0"/>
              <a:t>, </a:t>
            </a:r>
            <a:r>
              <a:rPr lang="de-DE" dirty="0" err="1"/>
              <a:t>markers</a:t>
            </a:r>
            <a:r>
              <a:rPr lang="de-DE" dirty="0"/>
              <a:t>, post-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notes</a:t>
            </a:r>
            <a:r>
              <a:rPr lang="de-DE" dirty="0"/>
              <a:t>, </a:t>
            </a:r>
            <a:r>
              <a:rPr lang="de-DE" dirty="0" err="1"/>
              <a:t>etc</a:t>
            </a:r>
            <a:endParaRPr lang="de-DE" dirty="0"/>
          </a:p>
          <a:p>
            <a:r>
              <a:rPr lang="de-DE" sz="3200" dirty="0"/>
              <a:t>At </a:t>
            </a:r>
            <a:r>
              <a:rPr lang="de-DE" sz="3200" dirty="0" err="1"/>
              <a:t>the</a:t>
            </a:r>
            <a:r>
              <a:rPr lang="de-DE" sz="3200" dirty="0"/>
              <a:t> end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each</a:t>
            </a:r>
            <a:r>
              <a:rPr lang="de-DE" sz="3200" dirty="0"/>
              <a:t> </a:t>
            </a:r>
            <a:r>
              <a:rPr lang="de-DE" sz="3200" dirty="0" err="1"/>
              <a:t>task</a:t>
            </a:r>
            <a:r>
              <a:rPr lang="de-DE" sz="3200" dirty="0"/>
              <a:t>, </a:t>
            </a:r>
            <a:r>
              <a:rPr lang="de-DE" sz="3200" dirty="0" err="1"/>
              <a:t>each</a:t>
            </a:r>
            <a:r>
              <a:rPr lang="de-DE" sz="3200" dirty="0"/>
              <a:t> </a:t>
            </a:r>
            <a:r>
              <a:rPr lang="de-DE" sz="3200" dirty="0" err="1"/>
              <a:t>group</a:t>
            </a:r>
            <a:r>
              <a:rPr lang="de-DE" sz="3200" dirty="0"/>
              <a:t> will </a:t>
            </a:r>
            <a:r>
              <a:rPr lang="de-DE" sz="3200" dirty="0" err="1"/>
              <a:t>be</a:t>
            </a:r>
            <a:r>
              <a:rPr lang="de-DE" sz="3200" dirty="0"/>
              <a:t> </a:t>
            </a:r>
            <a:r>
              <a:rPr lang="de-DE" sz="3200" dirty="0" err="1"/>
              <a:t>asked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</a:t>
            </a:r>
            <a:r>
              <a:rPr lang="de-DE" sz="3200" dirty="0" err="1"/>
              <a:t>make</a:t>
            </a:r>
            <a:r>
              <a:rPr lang="de-DE" sz="3200" dirty="0"/>
              <a:t> a 5-minute </a:t>
            </a:r>
            <a:r>
              <a:rPr lang="de-DE" sz="3200" dirty="0" err="1"/>
              <a:t>presentation</a:t>
            </a:r>
            <a:r>
              <a:rPr lang="de-DE" sz="3200" dirty="0"/>
              <a:t> in </a:t>
            </a:r>
            <a:r>
              <a:rPr lang="de-DE" sz="3200" dirty="0" err="1"/>
              <a:t>plenary</a:t>
            </a:r>
            <a:endParaRPr lang="de-DE" sz="3200" dirty="0"/>
          </a:p>
          <a:p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mr-IN" dirty="0"/>
              <a:t>–</a:t>
            </a:r>
            <a:r>
              <a:rPr lang="de-DE" dirty="0"/>
              <a:t> but also </a:t>
            </a:r>
            <a:r>
              <a:rPr lang="de-DE" dirty="0" err="1"/>
              <a:t>draw</a:t>
            </a:r>
            <a:r>
              <a:rPr lang="de-DE" dirty="0"/>
              <a:t> on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</a:t>
            </a:r>
            <a:r>
              <a:rPr lang="de-DE" dirty="0" err="1"/>
              <a:t>experiences</a:t>
            </a:r>
            <a:r>
              <a:rPr lang="de-DE" dirty="0"/>
              <a:t> in </a:t>
            </a:r>
            <a:r>
              <a:rPr lang="de-DE" dirty="0" err="1"/>
              <a:t>other</a:t>
            </a:r>
            <a:r>
              <a:rPr lang="de-DE" dirty="0"/>
              <a:t> (real) countries</a:t>
            </a:r>
          </a:p>
          <a:p>
            <a:r>
              <a:rPr lang="de-DE" sz="3200" dirty="0" err="1"/>
              <a:t>Remember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</a:t>
            </a:r>
            <a:r>
              <a:rPr lang="de-DE" sz="3200" dirty="0" err="1"/>
              <a:t>refer</a:t>
            </a:r>
            <a:r>
              <a:rPr lang="de-DE" sz="3200" dirty="0"/>
              <a:t> </a:t>
            </a:r>
            <a:r>
              <a:rPr lang="de-DE" sz="3200" dirty="0" err="1"/>
              <a:t>always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problem-</a:t>
            </a:r>
            <a:r>
              <a:rPr lang="de-DE" sz="3200" dirty="0" err="1"/>
              <a:t>solving</a:t>
            </a:r>
            <a:r>
              <a:rPr lang="de-DE" sz="3200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coordination</a:t>
            </a:r>
            <a:r>
              <a:rPr lang="de-DE" dirty="0"/>
              <a:t> </a:t>
            </a:r>
            <a:r>
              <a:rPr lang="de-DE" dirty="0" err="1"/>
              <a:t>challenges</a:t>
            </a:r>
            <a:r>
              <a:rPr lang="de-DE" dirty="0"/>
              <a:t> </a:t>
            </a:r>
            <a:r>
              <a:rPr lang="mr-IN" dirty="0"/>
              <a:t>–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de-DE" dirty="0" err="1"/>
              <a:t>perspective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always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national </a:t>
            </a:r>
            <a:r>
              <a:rPr lang="de-DE" dirty="0" err="1"/>
              <a:t>Shelter</a:t>
            </a:r>
            <a:r>
              <a:rPr lang="de-DE" dirty="0"/>
              <a:t> Cluster </a:t>
            </a:r>
            <a:r>
              <a:rPr lang="de-DE" dirty="0" err="1"/>
              <a:t>team</a:t>
            </a:r>
            <a:r>
              <a:rPr lang="de-DE" dirty="0"/>
              <a:t>, not </a:t>
            </a:r>
            <a:r>
              <a:rPr lang="de-DE" dirty="0" err="1"/>
              <a:t>of</a:t>
            </a:r>
            <a:r>
              <a:rPr lang="de-DE" dirty="0"/>
              <a:t> an individual programme-</a:t>
            </a:r>
            <a:r>
              <a:rPr lang="de-DE" dirty="0" err="1"/>
              <a:t>implementing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20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Group work, update:</a:t>
            </a:r>
          </a:p>
          <a:p>
            <a:r>
              <a:rPr lang="en-US" dirty="0"/>
              <a:t>The SAG has been asked to oversee the establishment of the first set of Cluster </a:t>
            </a:r>
            <a:r>
              <a:rPr lang="en-US" dirty="0" err="1"/>
              <a:t>TWiGs</a:t>
            </a:r>
            <a:r>
              <a:rPr lang="en-US" dirty="0"/>
              <a:t>, and then report back to the Shelter Cluster coordinator</a:t>
            </a:r>
          </a:p>
          <a:p>
            <a:r>
              <a:rPr lang="en-US" dirty="0"/>
              <a:t>The SAG has split somewhat, with members from </a:t>
            </a:r>
            <a:r>
              <a:rPr lang="en-US" dirty="0" err="1"/>
              <a:t>organisations</a:t>
            </a:r>
            <a:r>
              <a:rPr lang="en-US" dirty="0"/>
              <a:t> with more conservative backgrounds wanting to concentrate upon </a:t>
            </a:r>
            <a:r>
              <a:rPr lang="en-US" dirty="0" err="1"/>
              <a:t>TWiGs</a:t>
            </a:r>
            <a:r>
              <a:rPr lang="en-US" dirty="0"/>
              <a:t> with shelter-engineering foci, and other members wanting to activate </a:t>
            </a:r>
            <a:r>
              <a:rPr lang="en-US" dirty="0" err="1"/>
              <a:t>TWiGs</a:t>
            </a:r>
            <a:r>
              <a:rPr lang="en-US" dirty="0"/>
              <a:t> which are looking at market approaches and CVA for shelter</a:t>
            </a:r>
          </a:p>
          <a:p>
            <a:r>
              <a:rPr lang="en-US" dirty="0"/>
              <a:t>In any case, the full list is too long, and so the Shelter Cluster coordination team needs to return to the SAG will a proposed selection from the list, to actually activate</a:t>
            </a:r>
          </a:p>
        </p:txBody>
      </p:sp>
    </p:spTree>
    <p:extLst>
      <p:ext uri="{BB962C8B-B14F-4D97-AF65-F5344CB8AC3E}">
        <p14:creationId xmlns:p14="http://schemas.microsoft.com/office/powerpoint/2010/main" val="13778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Group work, update, cont.:</a:t>
            </a:r>
          </a:p>
          <a:p>
            <a:r>
              <a:rPr lang="en-US" dirty="0"/>
              <a:t>This is the list of all the proposed </a:t>
            </a:r>
            <a:r>
              <a:rPr lang="en-US" dirty="0" err="1"/>
              <a:t>TWiGs</a:t>
            </a:r>
            <a:r>
              <a:rPr lang="en-US" dirty="0"/>
              <a:t> from the SAG:</a:t>
            </a:r>
          </a:p>
          <a:p>
            <a:pPr lvl="1"/>
            <a:r>
              <a:rPr lang="en-US" dirty="0"/>
              <a:t>Bamboo structures for shelter</a:t>
            </a:r>
          </a:p>
          <a:p>
            <a:pPr lvl="1"/>
            <a:r>
              <a:rPr lang="en-US" dirty="0"/>
              <a:t>IEC development</a:t>
            </a:r>
          </a:p>
          <a:p>
            <a:pPr lvl="1"/>
            <a:r>
              <a:rPr lang="en-US" dirty="0"/>
              <a:t>Site planning standards</a:t>
            </a:r>
          </a:p>
          <a:p>
            <a:pPr lvl="1"/>
            <a:r>
              <a:rPr lang="en-US" dirty="0"/>
              <a:t>Alternative attachments for plastic sheeting</a:t>
            </a:r>
          </a:p>
          <a:p>
            <a:pPr lvl="1"/>
            <a:r>
              <a:rPr lang="en-US" dirty="0"/>
              <a:t>Innovative shelter technologies review and promotion</a:t>
            </a:r>
          </a:p>
          <a:p>
            <a:pPr lvl="1"/>
            <a:r>
              <a:rPr lang="en-US" dirty="0"/>
              <a:t>Transitional shelter designs</a:t>
            </a:r>
          </a:p>
          <a:p>
            <a:pPr lvl="1"/>
            <a:r>
              <a:rPr lang="en-US" dirty="0"/>
              <a:t>Rubble re-use techniques</a:t>
            </a:r>
          </a:p>
          <a:p>
            <a:pPr lvl="1"/>
            <a:r>
              <a:rPr lang="en-US" dirty="0"/>
              <a:t>Emergency Shelter Kit, items standards and implementation</a:t>
            </a:r>
          </a:p>
          <a:p>
            <a:pPr lvl="1"/>
            <a:r>
              <a:rPr lang="en-US" dirty="0"/>
              <a:t>Environmental brick-making techniques</a:t>
            </a:r>
          </a:p>
          <a:p>
            <a:pPr lvl="1"/>
            <a:r>
              <a:rPr lang="en-US" dirty="0"/>
              <a:t>Build Back Safer messaging</a:t>
            </a:r>
          </a:p>
          <a:p>
            <a:pPr lvl="1"/>
            <a:r>
              <a:rPr lang="en-US" dirty="0"/>
              <a:t>Curricula and incentives for technical training</a:t>
            </a:r>
          </a:p>
          <a:p>
            <a:pPr lvl="1"/>
            <a:r>
              <a:rPr lang="en-US" dirty="0"/>
              <a:t>Guidance on vouchers for shelter materials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9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Group work, Task 1:</a:t>
            </a:r>
          </a:p>
          <a:p>
            <a:r>
              <a:rPr lang="en-US" dirty="0"/>
              <a:t>Choose which </a:t>
            </a:r>
            <a:r>
              <a:rPr lang="en-US" dirty="0" err="1"/>
              <a:t>TWiGs</a:t>
            </a:r>
            <a:r>
              <a:rPr lang="en-US" dirty="0"/>
              <a:t> you think are the most appropriate to the situation in </a:t>
            </a:r>
            <a:r>
              <a:rPr lang="en-US" dirty="0" err="1"/>
              <a:t>Sendonia</a:t>
            </a:r>
            <a:endParaRPr lang="en-US" dirty="0"/>
          </a:p>
          <a:p>
            <a:r>
              <a:rPr lang="en-US" dirty="0"/>
              <a:t>Describe the key points of each selected </a:t>
            </a:r>
            <a:r>
              <a:rPr lang="en-US" dirty="0" err="1"/>
              <a:t>TWiGs</a:t>
            </a:r>
            <a:r>
              <a:rPr lang="en-US" dirty="0"/>
              <a:t> </a:t>
            </a:r>
            <a:r>
              <a:rPr lang="en-US" dirty="0" err="1"/>
              <a:t>ToR</a:t>
            </a:r>
            <a:r>
              <a:rPr lang="en-US" dirty="0"/>
              <a:t>, including any reference to CVA</a:t>
            </a:r>
          </a:p>
          <a:p>
            <a:r>
              <a:rPr lang="en-US" dirty="0"/>
              <a:t>Create a short guidance note on how to ensure that the different SAGs are not diverging, contradicting each other, or leaving gaps in guidance </a:t>
            </a:r>
            <a:r>
              <a:rPr lang="mr-IN" dirty="0"/>
              <a:t>–</a:t>
            </a:r>
            <a:r>
              <a:rPr lang="en-US" dirty="0"/>
              <a:t> by working </a:t>
            </a:r>
            <a:r>
              <a:rPr lang="en-US" i="1" dirty="0"/>
              <a:t>through</a:t>
            </a:r>
            <a:r>
              <a:rPr lang="en-US" dirty="0"/>
              <a:t> the SAG</a:t>
            </a:r>
          </a:p>
        </p:txBody>
      </p:sp>
    </p:spTree>
    <p:extLst>
      <p:ext uri="{BB962C8B-B14F-4D97-AF65-F5344CB8AC3E}">
        <p14:creationId xmlns:p14="http://schemas.microsoft.com/office/powerpoint/2010/main" val="1078093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Group work, update, cont.:</a:t>
            </a:r>
          </a:p>
          <a:p>
            <a:r>
              <a:rPr lang="en-US" dirty="0"/>
              <a:t>A number of other Clusters have also activated </a:t>
            </a:r>
            <a:r>
              <a:rPr lang="en-US" dirty="0" err="1"/>
              <a:t>TWiGs</a:t>
            </a:r>
            <a:r>
              <a:rPr lang="en-US" dirty="0"/>
              <a:t>:</a:t>
            </a:r>
          </a:p>
          <a:p>
            <a:pPr lvl="1"/>
            <a:r>
              <a:rPr lang="en-US" sz="3200" b="1" i="1" dirty="0"/>
              <a:t>WASH Cluster</a:t>
            </a:r>
            <a:r>
              <a:rPr lang="en-US" sz="3200" dirty="0"/>
              <a:t>:-- Hygiene Promotion; Water-trucking safety; Well-rehabilitation</a:t>
            </a:r>
          </a:p>
          <a:p>
            <a:pPr lvl="1"/>
            <a:r>
              <a:rPr lang="en-US" sz="3200" b="1" i="1" dirty="0"/>
              <a:t>Livelihoods</a:t>
            </a:r>
            <a:r>
              <a:rPr lang="en-US" sz="3200" dirty="0"/>
              <a:t>:-- Women’s Livelihoods Promotion</a:t>
            </a:r>
          </a:p>
          <a:p>
            <a:pPr lvl="1"/>
            <a:r>
              <a:rPr lang="en-US" sz="3200" b="1" i="1" dirty="0"/>
              <a:t>Education</a:t>
            </a:r>
            <a:r>
              <a:rPr lang="en-US" sz="3200" dirty="0"/>
              <a:t>:-- Early-learning</a:t>
            </a:r>
          </a:p>
          <a:p>
            <a:pPr marL="0" indent="0">
              <a:buNone/>
            </a:pPr>
            <a:r>
              <a:rPr lang="en-US" dirty="0"/>
              <a:t>(All of these clusters now also have focal points attending the CWG meetings)</a:t>
            </a:r>
          </a:p>
        </p:txBody>
      </p:sp>
    </p:spTree>
    <p:extLst>
      <p:ext uri="{BB962C8B-B14F-4D97-AF65-F5344CB8AC3E}">
        <p14:creationId xmlns:p14="http://schemas.microsoft.com/office/powerpoint/2010/main" val="1200882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Scenario Work 4: Incorporating and managing CVA </a:t>
            </a:r>
            <a:r>
              <a:rPr lang="en-US" dirty="0" err="1"/>
              <a:t>TWiGs</a:t>
            </a:r>
            <a:r>
              <a:rPr lang="en-US" dirty="0"/>
              <a:t> within a Shelter Cluster </a:t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9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Group work, update, cont.:</a:t>
            </a:r>
          </a:p>
          <a:p>
            <a:r>
              <a:rPr lang="en-US" dirty="0"/>
              <a:t>In addition, the CWG has just released its own draft </a:t>
            </a:r>
            <a:r>
              <a:rPr lang="en-US" dirty="0" err="1"/>
              <a:t>ToR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(FACILITATOR TO ADAPT FROM RECENT REAL-LIFE CWG TOR, FROM A COUNTRY WITH A NATURAL-DISASTER RESPONSE, E.G. THE ETHIOPIA CWG 2017)</a:t>
            </a:r>
          </a:p>
        </p:txBody>
      </p:sp>
    </p:spTree>
    <p:extLst>
      <p:ext uri="{BB962C8B-B14F-4D97-AF65-F5344CB8AC3E}">
        <p14:creationId xmlns:p14="http://schemas.microsoft.com/office/powerpoint/2010/main" val="93356264"/>
      </p:ext>
    </p:extLst>
  </p:cSld>
  <p:clrMapOvr>
    <a:masterClrMapping/>
  </p:clrMapOvr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10918</TotalTime>
  <Words>745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 Infant MT</vt:lpstr>
      <vt:lpstr>Verdana</vt:lpstr>
      <vt:lpstr>Wingdings</vt:lpstr>
      <vt:lpstr>1_4. Shelter Cluster PowerPoint Template (2007 and later)</vt:lpstr>
      <vt:lpstr>Scenario Work 4: Incorporating and managing CVA TWiGs within a Shelter Cluster   </vt:lpstr>
      <vt:lpstr>Scenario Work 4: Incorporating and managing CVA TWiGs within a Shelter Cluster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Scenario Work 4: Incorporating and managing CVA TWiGs within a Shelter Cluster  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Timothy Quick</cp:lastModifiedBy>
  <cp:revision>337</cp:revision>
  <dcterms:created xsi:type="dcterms:W3CDTF">2019-01-07T15:35:56Z</dcterms:created>
  <dcterms:modified xsi:type="dcterms:W3CDTF">2019-02-05T16:14:51Z</dcterms:modified>
</cp:coreProperties>
</file>